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92" r:id="rId2"/>
    <p:sldId id="277" r:id="rId3"/>
    <p:sldId id="257" r:id="rId4"/>
    <p:sldId id="384" r:id="rId5"/>
    <p:sldId id="289" r:id="rId6"/>
    <p:sldId id="341" r:id="rId7"/>
    <p:sldId id="342" r:id="rId8"/>
    <p:sldId id="276" r:id="rId9"/>
    <p:sldId id="340" r:id="rId10"/>
    <p:sldId id="294" r:id="rId11"/>
    <p:sldId id="258" r:id="rId12"/>
    <p:sldId id="259" r:id="rId13"/>
    <p:sldId id="359" r:id="rId14"/>
    <p:sldId id="261" r:id="rId15"/>
    <p:sldId id="279" r:id="rId16"/>
    <p:sldId id="263" r:id="rId17"/>
    <p:sldId id="265" r:id="rId18"/>
    <p:sldId id="264" r:id="rId19"/>
    <p:sldId id="363" r:id="rId20"/>
    <p:sldId id="364" r:id="rId21"/>
    <p:sldId id="351" r:id="rId22"/>
    <p:sldId id="355" r:id="rId23"/>
    <p:sldId id="368" r:id="rId24"/>
    <p:sldId id="369" r:id="rId25"/>
    <p:sldId id="350" r:id="rId26"/>
    <p:sldId id="356" r:id="rId27"/>
    <p:sldId id="352" r:id="rId28"/>
    <p:sldId id="354" r:id="rId29"/>
    <p:sldId id="353" r:id="rId30"/>
    <p:sldId id="370" r:id="rId31"/>
    <p:sldId id="372" r:id="rId32"/>
    <p:sldId id="373" r:id="rId33"/>
    <p:sldId id="377" r:id="rId34"/>
    <p:sldId id="383" r:id="rId35"/>
    <p:sldId id="309" r:id="rId36"/>
    <p:sldId id="286" r:id="rId37"/>
    <p:sldId id="287" r:id="rId38"/>
    <p:sldId id="333" r:id="rId39"/>
    <p:sldId id="314" r:id="rId40"/>
    <p:sldId id="334" r:id="rId41"/>
    <p:sldId id="344" r:id="rId42"/>
    <p:sldId id="281" r:id="rId43"/>
    <p:sldId id="358" r:id="rId44"/>
    <p:sldId id="357" r:id="rId45"/>
    <p:sldId id="348" r:id="rId46"/>
    <p:sldId id="346" r:id="rId47"/>
    <p:sldId id="331" r:id="rId48"/>
    <p:sldId id="367" r:id="rId49"/>
    <p:sldId id="296" r:id="rId50"/>
    <p:sldId id="319" r:id="rId51"/>
    <p:sldId id="320" r:id="rId52"/>
    <p:sldId id="301" r:id="rId53"/>
    <p:sldId id="302" r:id="rId54"/>
    <p:sldId id="303" r:id="rId55"/>
    <p:sldId id="304" r:id="rId56"/>
    <p:sldId id="336" r:id="rId57"/>
    <p:sldId id="337" r:id="rId58"/>
    <p:sldId id="338" r:id="rId59"/>
    <p:sldId id="339" r:id="rId60"/>
    <p:sldId id="310" r:id="rId61"/>
    <p:sldId id="288" r:id="rId62"/>
    <p:sldId id="332" r:id="rId63"/>
    <p:sldId id="311" r:id="rId64"/>
    <p:sldId id="316" r:id="rId65"/>
    <p:sldId id="317" r:id="rId66"/>
    <p:sldId id="321" r:id="rId67"/>
    <p:sldId id="322" r:id="rId68"/>
    <p:sldId id="323" r:id="rId69"/>
    <p:sldId id="325" r:id="rId70"/>
    <p:sldId id="324" r:id="rId71"/>
    <p:sldId id="327" r:id="rId72"/>
    <p:sldId id="328" r:id="rId73"/>
    <p:sldId id="329" r:id="rId74"/>
    <p:sldId id="330" r:id="rId75"/>
    <p:sldId id="374" r:id="rId76"/>
    <p:sldId id="375" r:id="rId77"/>
    <p:sldId id="376" r:id="rId78"/>
    <p:sldId id="378" r:id="rId79"/>
    <p:sldId id="379" r:id="rId80"/>
    <p:sldId id="380" r:id="rId81"/>
    <p:sldId id="381" r:id="rId82"/>
    <p:sldId id="38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8150" autoAdjust="0"/>
  </p:normalViewPr>
  <p:slideViewPr>
    <p:cSldViewPr snapToGrid="0">
      <p:cViewPr varScale="1">
        <p:scale>
          <a:sx n="86" d="100"/>
          <a:sy n="86" d="100"/>
        </p:scale>
        <p:origin x="1356" y="60"/>
      </p:cViewPr>
      <p:guideLst/>
    </p:cSldViewPr>
  </p:slideViewPr>
  <p:notesTextViewPr>
    <p:cViewPr>
      <p:scale>
        <a:sx n="150" d="100"/>
        <a:sy n="15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have allowed our group to relate well with current PIs, as well as build a CDW ecosystem that works well with 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The researchers can’t perform any extra procedures on a patient.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was twice as large as the 2</a:t>
            </a:r>
            <a:r>
              <a:rPr lang="en-US" baseline="30000" dirty="0" smtClean="0"/>
              <a:t>nd</a:t>
            </a:r>
            <a:r>
              <a:rPr lang="en-US" baseline="0" dirty="0" smtClean="0"/>
              <a:t> highest site.  This is advantage of ours is independent from the brand of EMR.  Many of these places have Epic.</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schematic of most elements in the daily pipeline.  It </a:t>
            </a:r>
          </a:p>
          <a:p>
            <a:pPr marL="171450" indent="-171450">
              <a:buFont typeface="Arial" panose="020B0604020202020204" pitchFamily="34" charset="0"/>
              <a:buChar char="•"/>
            </a:pPr>
            <a:r>
              <a:rPr lang="en-US" baseline="0" dirty="0" smtClean="0"/>
              <a:t>pulls from the inpatient EMR and outpatient EMR (several tables involved in each), then </a:t>
            </a:r>
          </a:p>
          <a:p>
            <a:pPr marL="171450" indent="-171450">
              <a:buFont typeface="Arial" panose="020B0604020202020204" pitchFamily="34" charset="0"/>
              <a:buChar char="•"/>
            </a:pPr>
            <a:r>
              <a:rPr lang="en-US" baseline="0" dirty="0" smtClean="0"/>
              <a:t>identifies inclusion &amp; exclusion criteria for each potential patient, then </a:t>
            </a:r>
          </a:p>
          <a:p>
            <a:pPr marL="171450" indent="-171450">
              <a:buFont typeface="Arial" panose="020B0604020202020204" pitchFamily="34" charset="0"/>
              <a:buChar char="•"/>
            </a:pPr>
            <a:r>
              <a:rPr lang="en-US" baseline="0" dirty="0" smtClean="0"/>
              <a:t>determines if we’ve already approached the patient (and if they’ve consented or declined), and finally</a:t>
            </a:r>
          </a:p>
          <a:p>
            <a:pPr marL="171450" indent="-171450">
              <a:buFont typeface="Arial" panose="020B0604020202020204" pitchFamily="34" charset="0"/>
              <a:buChar char="•"/>
            </a:pPr>
            <a:r>
              <a:rPr lang="en-US" dirty="0" smtClean="0"/>
              <a:t>sends output</a:t>
            </a:r>
            <a:r>
              <a:rPr lang="en-US" baseline="0" dirty="0" smtClean="0"/>
              <a:t> to REDCap and to an html report for the research staff to use.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180272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17</a:t>
            </a:fld>
            <a:endParaRPr lang="en-US"/>
          </a:p>
        </p:txBody>
      </p:sp>
    </p:spTree>
    <p:extLst>
      <p:ext uri="{BB962C8B-B14F-4D97-AF65-F5344CB8AC3E}">
        <p14:creationId xmlns:p14="http://schemas.microsoft.com/office/powerpoint/2010/main" val="160717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25</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2</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project </a:t>
            </a:r>
            <a:r>
              <a:rPr lang="en-US" sz="1200" b="0" i="0" kern="1200" dirty="0" smtClean="0">
                <a:solidFill>
                  <a:schemeClr val="tx1"/>
                </a:solidFill>
                <a:effectLst/>
                <a:latin typeface="+mn-lt"/>
                <a:ea typeface="+mn-ea"/>
                <a:cs typeface="+mn-cs"/>
              </a:rPr>
              <a:t>uses </a:t>
            </a:r>
            <a:r>
              <a:rPr lang="en-US" sz="1200" b="0" i="0" kern="1200" dirty="0" smtClean="0">
                <a:solidFill>
                  <a:schemeClr val="tx1"/>
                </a:solidFill>
                <a:effectLst/>
                <a:latin typeface="+mn-lt"/>
                <a:ea typeface="+mn-ea"/>
                <a:cs typeface="+mn-cs"/>
              </a:rPr>
              <a:t>the CDW to detect the </a:t>
            </a:r>
            <a:r>
              <a:rPr lang="en-US" sz="1200" b="0" i="0" kern="1200" dirty="0" smtClean="0">
                <a:solidFill>
                  <a:schemeClr val="tx1"/>
                </a:solidFill>
                <a:effectLst/>
                <a:latin typeface="+mn-lt"/>
                <a:ea typeface="+mn-ea"/>
                <a:cs typeface="+mn-cs"/>
              </a:rPr>
              <a:t>diagnostic complexity </a:t>
            </a:r>
            <a:r>
              <a:rPr lang="en-US" sz="1200" b="0" i="0" kern="1200" dirty="0" smtClean="0">
                <a:solidFill>
                  <a:schemeClr val="tx1"/>
                </a:solidFill>
                <a:effectLst/>
                <a:latin typeface="+mn-lt"/>
                <a:ea typeface="+mn-ea"/>
                <a:cs typeface="+mn-cs"/>
              </a:rPr>
              <a:t>of the patient </a:t>
            </a:r>
            <a:r>
              <a:rPr lang="en-US" sz="1200" b="0" i="0" u="sng" kern="1200" dirty="0" smtClean="0">
                <a:solidFill>
                  <a:schemeClr val="tx1"/>
                </a:solidFill>
                <a:effectLst/>
                <a:latin typeface="+mn-lt"/>
                <a:ea typeface="+mn-ea"/>
                <a:cs typeface="+mn-cs"/>
              </a:rPr>
              <a:t>without manually reviewing the charts</a:t>
            </a:r>
            <a:r>
              <a:rPr lang="en-US" sz="1200" b="0" i="0" kern="1200" dirty="0" smtClean="0">
                <a:solidFill>
                  <a:schemeClr val="tx1"/>
                </a:solidFill>
                <a:effectLst/>
                <a:latin typeface="+mn-lt"/>
                <a:ea typeface="+mn-ea"/>
                <a:cs typeface="+mn-cs"/>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example of a retrospective review that ultimately</a:t>
            </a:r>
            <a:r>
              <a:rPr lang="en-US" baseline="0" dirty="0" smtClean="0"/>
              <a:t> </a:t>
            </a:r>
            <a:r>
              <a:rPr lang="en-US" dirty="0" smtClean="0"/>
              <a:t>influenced a clinic’s internal organization and its goals. </a:t>
            </a:r>
            <a:r>
              <a:rPr lang="en-US" sz="1200" b="0" i="0" kern="1200" dirty="0" smtClean="0">
                <a:solidFill>
                  <a:schemeClr val="tx1"/>
                </a:solidFill>
                <a:effectLst/>
                <a:latin typeface="+mn-lt"/>
                <a:ea typeface="+mn-ea"/>
                <a:cs typeface="+mn-cs"/>
              </a:rPr>
              <a:t>It started out as a research study, but became much bigger. The</a:t>
            </a:r>
            <a:r>
              <a:rPr lang="en-US" sz="1200" b="0" i="0" kern="1200" baseline="0" dirty="0" smtClean="0">
                <a:solidFill>
                  <a:schemeClr val="tx1"/>
                </a:solidFill>
                <a:effectLst/>
                <a:latin typeface="+mn-lt"/>
                <a:ea typeface="+mn-ea"/>
                <a:cs typeface="+mn-cs"/>
              </a:rPr>
              <a:t> new program </a:t>
            </a:r>
            <a:r>
              <a:rPr lang="en-US" sz="1200" b="0" i="0" kern="1200" dirty="0" smtClean="0">
                <a:solidFill>
                  <a:schemeClr val="tx1"/>
                </a:solidFill>
                <a:effectLst/>
                <a:latin typeface="+mn-lt"/>
                <a:ea typeface="+mn-ea"/>
                <a:cs typeface="+mn-cs"/>
              </a:rPr>
              <a:t>will be implemented as clinical services. A group of physicians are actively working on implementing a complex care clinic for outpatients</a:t>
            </a:r>
            <a:r>
              <a:rPr lang="en-US" sz="1200" b="0" i="0" kern="1200" dirty="0" smtClean="0">
                <a:solidFill>
                  <a:schemeClr val="tx1"/>
                </a:solidFill>
                <a:effectLst/>
                <a:latin typeface="+mn-lt"/>
                <a:ea typeface="+mn-ea"/>
                <a:cs typeface="+mn-cs"/>
              </a:rPr>
              <a:t>.   “Complex care”, meaning</a:t>
            </a:r>
            <a:r>
              <a:rPr lang="en-US" sz="1200" b="0" i="0" kern="1200" baseline="0" dirty="0" smtClean="0">
                <a:solidFill>
                  <a:schemeClr val="tx1"/>
                </a:solidFill>
                <a:effectLst/>
                <a:latin typeface="+mn-lt"/>
                <a:ea typeface="+mn-ea"/>
                <a:cs typeface="+mn-cs"/>
              </a:rPr>
              <a:t> their diagnoses and treatments involve multiple body systems.</a:t>
            </a:r>
            <a:endParaRPr lang="en-US" dirty="0" smtClean="0"/>
          </a:p>
          <a:p>
            <a:endParaRPr lang="en-US" dirty="0" smtClean="0"/>
          </a:p>
          <a:p>
            <a:r>
              <a:rPr lang="en-US" dirty="0" smtClean="0"/>
              <a:t>{</a:t>
            </a:r>
            <a:r>
              <a:rPr lang="en-US" dirty="0" err="1" smtClean="0"/>
              <a:t>Manzilat</a:t>
            </a:r>
            <a:r>
              <a:rPr lang="en-US" dirty="0" smtClean="0"/>
              <a:t> Akande in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119122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is a glimpse of </a:t>
            </a:r>
            <a:r>
              <a:rPr lang="en-US" sz="1200" b="0" i="0" kern="1200" baseline="0" dirty="0" smtClean="0">
                <a:solidFill>
                  <a:schemeClr val="tx1"/>
                </a:solidFill>
                <a:effectLst/>
                <a:latin typeface="+mn-lt"/>
                <a:ea typeface="+mn-ea"/>
                <a:cs typeface="+mn-cs"/>
              </a:rPr>
              <a:t>the </a:t>
            </a:r>
            <a:r>
              <a:rPr lang="en-US" sz="1200" b="0" i="0" kern="1200" baseline="0" dirty="0" smtClean="0">
                <a:solidFill>
                  <a:schemeClr val="tx1"/>
                </a:solidFill>
                <a:effectLst/>
                <a:latin typeface="+mn-lt"/>
                <a:ea typeface="+mn-ea"/>
                <a:cs typeface="+mn-cs"/>
              </a:rPr>
              <a:t>dx codes for seven patients.  Instead of selecting a subsample of clinic patients, then reviewing their charts, then manually and subjectively classifying them into buckets ...we leveraged existing coding systems and classification schemes.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a specific </a:t>
            </a:r>
            <a:r>
              <a:rPr lang="en-US" sz="1200" b="0" i="0" kern="1200" baseline="0" dirty="0" smtClean="0">
                <a:solidFill>
                  <a:schemeClr val="tx1"/>
                </a:solidFill>
                <a:effectLst/>
                <a:latin typeface="+mn-lt"/>
                <a:ea typeface="+mn-ea"/>
                <a:cs typeface="+mn-cs"/>
              </a:rPr>
              <a:t>dx </a:t>
            </a:r>
            <a:r>
              <a:rPr lang="en-US"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3</a:t>
            </a:r>
            <a:r>
              <a:rPr lang="en-US" sz="1200" b="0" i="0" kern="1200" baseline="30000" dirty="0" smtClean="0">
                <a:solidFill>
                  <a:schemeClr val="tx1"/>
                </a:solidFill>
                <a:effectLst/>
                <a:latin typeface="+mn-lt"/>
                <a:ea typeface="+mn-ea"/>
                <a:cs typeface="+mn-cs"/>
              </a:rPr>
              <a:t>rd</a:t>
            </a:r>
            <a:r>
              <a:rPr lang="en-US" sz="1200" b="0" i="0" kern="1200" baseline="0" dirty="0" smtClean="0">
                <a:solidFill>
                  <a:schemeClr val="tx1"/>
                </a:solidFill>
                <a:effectLst/>
                <a:latin typeface="+mn-lt"/>
                <a:ea typeface="+mn-ea"/>
                <a:cs typeface="+mn-cs"/>
              </a:rPr>
              <a:t> column) is assigned to </a:t>
            </a:r>
            <a:r>
              <a:rPr lang="en-US" sz="1200" b="0" i="0" kern="1200" baseline="0" dirty="0" smtClean="0">
                <a:solidFill>
                  <a:schemeClr val="tx1"/>
                </a:solidFill>
                <a:effectLst/>
                <a:latin typeface="+mn-lt"/>
                <a:ea typeface="+mn-ea"/>
                <a:cs typeface="+mn-cs"/>
              </a:rPr>
              <a:t>body systems </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cardio </a:t>
            </a:r>
            <a:r>
              <a:rPr lang="en-US" sz="1200" b="0" i="0" kern="1200" baseline="0" dirty="0" smtClean="0">
                <a:solidFill>
                  <a:schemeClr val="tx1"/>
                </a:solidFill>
                <a:effectLst/>
                <a:latin typeface="+mn-lt"/>
                <a:ea typeface="+mn-ea"/>
                <a:cs typeface="+mn-cs"/>
              </a:rPr>
              <a:t>and/or </a:t>
            </a:r>
            <a:r>
              <a:rPr lang="en-US" sz="1200" b="0" i="0" kern="1200" baseline="0" dirty="0" err="1" smtClean="0">
                <a:solidFill>
                  <a:schemeClr val="tx1"/>
                </a:solidFill>
                <a:effectLst/>
                <a:latin typeface="+mn-lt"/>
                <a:ea typeface="+mn-ea"/>
                <a:cs typeface="+mn-cs"/>
              </a:rPr>
              <a:t>gi</a:t>
            </a:r>
            <a:r>
              <a:rPr lang="en-US" sz="1200" b="0" i="0" kern="1200" baseline="0" dirty="0" smtClean="0">
                <a:solidFill>
                  <a:schemeClr val="tx1"/>
                </a:solidFill>
                <a:effectLst/>
                <a:latin typeface="+mn-lt"/>
                <a:ea typeface="+mn-ea"/>
                <a:cs typeface="+mn-cs"/>
              </a:rPr>
              <a:t>) and whether it’s a chronic disease or not.  Then a </a:t>
            </a:r>
            <a:r>
              <a:rPr lang="en-US" sz="1200" b="0" i="0" kern="1200" baseline="0" dirty="0" smtClean="0">
                <a:solidFill>
                  <a:schemeClr val="tx1"/>
                </a:solidFill>
                <a:effectLst/>
                <a:latin typeface="+mn-lt"/>
                <a:ea typeface="+mn-ea"/>
                <a:cs typeface="+mn-cs"/>
              </a:rPr>
              <a:t>second-layer </a:t>
            </a:r>
            <a:r>
              <a:rPr lang="en-US" sz="1200" b="0" i="0" kern="1200" baseline="0" dirty="0" smtClean="0">
                <a:solidFill>
                  <a:schemeClr val="tx1"/>
                </a:solidFill>
                <a:effectLst/>
                <a:latin typeface="+mn-lt"/>
                <a:ea typeface="+mn-ea"/>
                <a:cs typeface="+mn-cs"/>
              </a:rPr>
              <a:t>scheme determines if the patient is “complex” or not and “chronic” or not.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approach</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manpower required to manually review and classify patients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subjective differences between </a:t>
            </a:r>
            <a:r>
              <a:rPr lang="en-US" sz="1200" b="0" i="0" kern="1200" baseline="0" dirty="0" smtClean="0">
                <a:solidFill>
                  <a:schemeClr val="tx1"/>
                </a:solidFill>
                <a:effectLst/>
                <a:latin typeface="+mn-lt"/>
                <a:ea typeface="+mn-ea"/>
                <a:cs typeface="+mn-cs"/>
              </a:rPr>
              <a:t>human coders, and</a:t>
            </a:r>
            <a:endParaRPr lang="en-US" sz="1200" b="0" i="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statistical variability from inferring the sample to the future population</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250450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he </a:t>
            </a:r>
            <a:r>
              <a:rPr lang="en-US" baseline="0" dirty="0" err="1" smtClean="0"/>
              <a:t>dxs</a:t>
            </a:r>
            <a:r>
              <a:rPr lang="en-US" baseline="0" dirty="0" smtClean="0"/>
              <a:t> collapsed are collapsed across a patient in this dataset.  It’s one row per patient.</a:t>
            </a:r>
          </a:p>
          <a:p>
            <a:endParaRPr lang="en-US" baseline="0" dirty="0" smtClean="0"/>
          </a:p>
          <a:p>
            <a:r>
              <a:rPr lang="en-US" baseline="0" dirty="0" smtClean="0"/>
              <a:t>A manual approach would take weeks or months to process several hundred patients.  The programmatic approach completes 100k patients in a few minutes.  Because it handles much larger samples, you can pursue much smaller signals and complicated hypotheses.</a:t>
            </a:r>
            <a:endParaRPr lang="en-US" dirty="0" smtClean="0"/>
          </a:p>
          <a:p>
            <a:endParaRPr lang="en-US" dirty="0" smtClean="0"/>
          </a:p>
          <a:p>
            <a:r>
              <a:rPr lang="en-US" dirty="0" smtClean="0"/>
              <a:t>And </a:t>
            </a:r>
            <a:r>
              <a:rPr lang="en-US" dirty="0" smtClean="0"/>
              <a:t>we can rerun this daily if necessary with minimal additional cost &amp; time.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1846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whole list</a:t>
            </a:r>
            <a:r>
              <a:rPr lang="en-US" baseline="0" dirty="0" smtClean="0"/>
              <a:t> of project-specific scripts that run on our secondary server.  The output typically goes to REDCap or a secured file server.</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00173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he </a:t>
            </a:r>
            <a:r>
              <a:rPr lang="en-US" baseline="0" dirty="0" err="1" smtClean="0"/>
              <a:t>dxs</a:t>
            </a:r>
            <a:r>
              <a:rPr lang="en-US" baseline="0" dirty="0" smtClean="0"/>
              <a:t> collapsed are collapsed across a patient in this dataset.  It’s one row per patient.</a:t>
            </a:r>
          </a:p>
          <a:p>
            <a:endParaRPr lang="en-US" baseline="0" dirty="0" smtClean="0"/>
          </a:p>
          <a:p>
            <a:r>
              <a:rPr lang="en-US" baseline="0" dirty="0" smtClean="0"/>
              <a:t>A manual approach would take weeks or months to process several hundred patients.  The programmatic approach completes 100k patients in a few minutes.  Because it handles much larger samples, you can pursue much smaller signals and complicated hypotheses.</a:t>
            </a:r>
            <a:endParaRPr lang="en-US" dirty="0" smtClean="0"/>
          </a:p>
          <a:p>
            <a:endParaRPr lang="en-US" dirty="0" smtClean="0"/>
          </a:p>
          <a:p>
            <a:r>
              <a:rPr lang="en-US" dirty="0" smtClean="0"/>
              <a:t>And </a:t>
            </a:r>
            <a:r>
              <a:rPr lang="en-US" dirty="0" smtClean="0"/>
              <a:t>we can rerun this daily if necessary with minimal additional cost &amp; time.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323068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35</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repeatedly for the same project.  Second, REDCap has a lot of momentum and adoption, so it’s become familiar to a lot of people on campus  --like those using it to collect research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developed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3</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47</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50</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4</a:t>
            </a:fld>
            <a:endParaRPr lang="en-US"/>
          </a:p>
        </p:txBody>
      </p:sp>
    </p:spTree>
    <p:extLst>
      <p:ext uri="{BB962C8B-B14F-4D97-AF65-F5344CB8AC3E}">
        <p14:creationId xmlns:p14="http://schemas.microsoft.com/office/powerpoint/2010/main" val="1594876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75</a:t>
            </a:fld>
            <a:endParaRPr lang="en-US"/>
          </a:p>
        </p:txBody>
      </p:sp>
    </p:spTree>
    <p:extLst>
      <p:ext uri="{BB962C8B-B14F-4D97-AF65-F5344CB8AC3E}">
        <p14:creationId xmlns:p14="http://schemas.microsoft.com/office/powerpoint/2010/main" val="89279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76</a:t>
            </a:fld>
            <a:endParaRPr lang="en-US"/>
          </a:p>
        </p:txBody>
      </p:sp>
    </p:spTree>
    <p:extLst>
      <p:ext uri="{BB962C8B-B14F-4D97-AF65-F5344CB8AC3E}">
        <p14:creationId xmlns:p14="http://schemas.microsoft.com/office/powerpoint/2010/main" val="120342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79</a:t>
            </a:fld>
            <a:endParaRPr lang="en-US"/>
          </a:p>
        </p:txBody>
      </p:sp>
    </p:spTree>
    <p:extLst>
      <p:ext uri="{BB962C8B-B14F-4D97-AF65-F5344CB8AC3E}">
        <p14:creationId xmlns:p14="http://schemas.microsoft.com/office/powerpoint/2010/main" val="3427471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80</a:t>
            </a:fld>
            <a:endParaRPr lang="en-US"/>
          </a:p>
        </p:txBody>
      </p:sp>
    </p:spTree>
    <p:extLst>
      <p:ext uri="{BB962C8B-B14F-4D97-AF65-F5344CB8AC3E}">
        <p14:creationId xmlns:p14="http://schemas.microsoft.com/office/powerpoint/2010/main" val="1868929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81</a:t>
            </a:fld>
            <a:endParaRPr lang="en-US"/>
          </a:p>
        </p:txBody>
      </p:sp>
    </p:spTree>
    <p:extLst>
      <p:ext uri="{BB962C8B-B14F-4D97-AF65-F5344CB8AC3E}">
        <p14:creationId xmlns:p14="http://schemas.microsoft.com/office/powerpoint/2010/main" val="935316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receive a request involving the CDW, it’s reviewed by a triage team and assigned to a mix of people.  We assist with the project (ideally while the proposal is being written –not after it’s submitted).  Some of the time we’re also the statisticians, and some of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2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BERD,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164678"/>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0785"/>
          <a:stretch/>
        </p:blipFill>
        <p:spPr>
          <a:xfrm>
            <a:off x="2078392" y="931756"/>
            <a:ext cx="3747874"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pic>
        <p:nvPicPr>
          <p:cNvPr id="7" name="Picture 6"/>
          <p:cNvPicPr>
            <a:picLocks noChangeAspect="1"/>
          </p:cNvPicPr>
          <p:nvPr/>
        </p:nvPicPr>
        <p:blipFill rotWithShape="1">
          <a:blip r:embed="rId3"/>
          <a:srcRect l="63047"/>
          <a:stretch/>
        </p:blipFill>
        <p:spPr>
          <a:xfrm>
            <a:off x="5818180" y="931755"/>
            <a:ext cx="2814093" cy="5804079"/>
          </a:xfrm>
          <a:prstGeom prst="rect">
            <a:avLst/>
          </a:prstGeom>
        </p:spPr>
      </p:pic>
    </p:spTree>
    <p:extLst>
      <p:ext uri="{BB962C8B-B14F-4D97-AF65-F5344CB8AC3E}">
        <p14:creationId xmlns:p14="http://schemas.microsoft.com/office/powerpoint/2010/main" val="1054728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3"/>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smtClean="0">
                <a:solidFill>
                  <a:srgbClr val="0070C0"/>
                </a:solidFill>
              </a:rPr>
              <a:t>Terms</a:t>
            </a:r>
            <a:endParaRPr lang="en-US" b="1" i="1" dirty="0">
              <a:solidFill>
                <a:srgbClr val="0070C0"/>
              </a:solidFill>
            </a:endParaRPr>
          </a:p>
        </p:txBody>
      </p:sp>
      <p:sp>
        <p:nvSpPr>
          <p:cNvPr id="3" name="Content Placeholder 2"/>
          <p:cNvSpPr>
            <a:spLocks noGrp="1"/>
          </p:cNvSpPr>
          <p:nvPr>
            <p:ph idx="1"/>
          </p:nvPr>
        </p:nvSpPr>
        <p:spPr>
          <a:xfrm>
            <a:off x="228600" y="691376"/>
            <a:ext cx="11757660" cy="6059944"/>
          </a:xfrm>
        </p:spPr>
        <p:txBody>
          <a:bodyPr>
            <a:normAutofit/>
          </a:bodyPr>
          <a:lstStyle/>
          <a:p>
            <a:r>
              <a:rPr lang="en-US" sz="3600" b="1" dirty="0" smtClean="0"/>
              <a:t>EMR</a:t>
            </a:r>
            <a:r>
              <a:rPr lang="en-US" sz="3600" dirty="0" smtClean="0"/>
              <a:t> (or EHR): Electronic Medical/Health Records </a:t>
            </a:r>
            <a:br>
              <a:rPr lang="en-US" sz="3600" dirty="0" smtClean="0"/>
            </a:br>
            <a:r>
              <a:rPr lang="en-US" sz="3600" dirty="0" smtClean="0"/>
              <a:t/>
            </a:r>
            <a:br>
              <a:rPr lang="en-US" sz="3600" dirty="0" smtClean="0"/>
            </a:br>
            <a:r>
              <a:rPr lang="en-US" sz="3600" dirty="0" smtClean="0"/>
              <a:t>A huge database with patient records used by providers</a:t>
            </a:r>
            <a:endParaRPr lang="en-US" sz="3600" dirty="0" smtClean="0">
              <a:solidFill>
                <a:schemeClr val="bg1">
                  <a:lumMod val="50000"/>
                </a:schemeClr>
              </a:solidFill>
            </a:endParaRPr>
          </a:p>
          <a:p>
            <a:endParaRPr lang="en-US" sz="3600" b="1" dirty="0" smtClean="0"/>
          </a:p>
          <a:p>
            <a:r>
              <a:rPr lang="en-US" sz="3600" b="1" dirty="0" smtClean="0"/>
              <a:t>CDW</a:t>
            </a:r>
            <a:r>
              <a:rPr lang="en-US" sz="3600" dirty="0" smtClean="0"/>
              <a:t>: Clinical Data Warehouse</a:t>
            </a:r>
            <a:br>
              <a:rPr lang="en-US" sz="3600" dirty="0" smtClean="0"/>
            </a:br>
            <a:r>
              <a:rPr lang="en-US" sz="3600" dirty="0" smtClean="0"/>
              <a:t/>
            </a:r>
            <a:br>
              <a:rPr lang="en-US" sz="3600" dirty="0" smtClean="0"/>
            </a:br>
            <a:r>
              <a:rPr lang="en-US" sz="3600" dirty="0" smtClean="0"/>
              <a:t>A collection of databases (such as EMRs and project-specific datasets) that has been transformed to make research more efficient and complete</a:t>
            </a:r>
            <a:endParaRPr lang="en-US" sz="3600" b="1" dirty="0"/>
          </a:p>
          <a:p>
            <a:endParaRPr lang="en-US" sz="3600" dirty="0" smtClean="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Akande-medically-complex-1</a:t>
            </a:r>
            <a:endParaRPr lang="en-US" dirty="0"/>
          </a:p>
        </p:txBody>
      </p:sp>
      <p:sp>
        <p:nvSpPr>
          <p:cNvPr id="3" name="Text Placeholder 2"/>
          <p:cNvSpPr>
            <a:spLocks noGrp="1"/>
          </p:cNvSpPr>
          <p:nvPr>
            <p:ph type="body" idx="1"/>
          </p:nvPr>
        </p:nvSpPr>
        <p:spPr/>
        <p:txBody>
          <a:bodyPr/>
          <a:lstStyle/>
          <a:p>
            <a:r>
              <a:rPr lang="en-US" dirty="0">
                <a:solidFill>
                  <a:srgbClr val="0070C0"/>
                </a:solidFill>
              </a:rPr>
              <a:t>Access to Primary Care and its Impact on Hospital and ICU Admission for Children with Medical Complexity</a:t>
            </a:r>
            <a:endParaRPr lang="en-US" dirty="0"/>
          </a:p>
        </p:txBody>
      </p:sp>
      <p:sp>
        <p:nvSpPr>
          <p:cNvPr id="4" name="TextBox 3"/>
          <p:cNvSpPr txBox="1"/>
          <p:nvPr/>
        </p:nvSpPr>
        <p:spPr>
          <a:xfrm>
            <a:off x="9367095" y="648866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3261894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203700" y="0"/>
            <a:ext cx="5985679" cy="6858000"/>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11" name="Title 1"/>
          <p:cNvSpPr>
            <a:spLocks noGrp="1"/>
          </p:cNvSpPr>
          <p:nvPr>
            <p:ph type="title"/>
          </p:nvPr>
        </p:nvSpPr>
        <p:spPr>
          <a:xfrm>
            <a:off x="483476" y="187326"/>
            <a:ext cx="5391807" cy="921808"/>
          </a:xfrm>
        </p:spPr>
        <p:txBody>
          <a:bodyPr>
            <a:normAutofit/>
          </a:bodyPr>
          <a:lstStyle/>
          <a:p>
            <a:r>
              <a:rPr lang="en-US" sz="4000" b="1" i="1" dirty="0" smtClean="0">
                <a:solidFill>
                  <a:srgbClr val="0070C0"/>
                </a:solidFill>
              </a:rPr>
              <a:t>Complex and/or Chronic</a:t>
            </a:r>
            <a:endParaRPr lang="en-US" sz="4000" dirty="0">
              <a:solidFill>
                <a:srgbClr val="0070C0"/>
              </a:solidFill>
            </a:endParaRPr>
          </a:p>
        </p:txBody>
      </p:sp>
      <p:sp>
        <p:nvSpPr>
          <p:cNvPr id="12" name="Content Placeholder 2"/>
          <p:cNvSpPr>
            <a:spLocks noGrp="1"/>
          </p:cNvSpPr>
          <p:nvPr>
            <p:ph idx="1"/>
          </p:nvPr>
        </p:nvSpPr>
        <p:spPr>
          <a:xfrm>
            <a:off x="380999" y="1490353"/>
            <a:ext cx="5558871" cy="4961246"/>
          </a:xfrm>
        </p:spPr>
        <p:txBody>
          <a:bodyPr>
            <a:normAutofit/>
          </a:bodyPr>
          <a:lstStyle/>
          <a:p>
            <a:r>
              <a:rPr lang="en-US" sz="2800" dirty="0" smtClean="0"/>
              <a:t>Review combinations of dx seen with a patient </a:t>
            </a:r>
            <a:r>
              <a:rPr lang="en-US" dirty="0"/>
              <a:t>to determine</a:t>
            </a:r>
          </a:p>
          <a:p>
            <a:pPr lvl="1"/>
            <a:r>
              <a:rPr lang="en-US" dirty="0" smtClean="0"/>
              <a:t>Complex? </a:t>
            </a:r>
            <a:r>
              <a:rPr lang="en-US" dirty="0">
                <a:solidFill>
                  <a:schemeClr val="bg1">
                    <a:lumMod val="50000"/>
                  </a:schemeClr>
                </a:solidFill>
              </a:rPr>
              <a:t>(</a:t>
            </a:r>
            <a:r>
              <a:rPr lang="en-US" i="1" dirty="0" err="1">
                <a:solidFill>
                  <a:schemeClr val="bg1">
                    <a:lumMod val="50000"/>
                  </a:schemeClr>
                </a:solidFill>
              </a:rPr>
              <a:t>ie</a:t>
            </a:r>
            <a:r>
              <a:rPr lang="en-US" dirty="0">
                <a:solidFill>
                  <a:schemeClr val="bg1">
                    <a:lumMod val="50000"/>
                  </a:schemeClr>
                </a:solidFill>
              </a:rPr>
              <a:t>, multiple systems</a:t>
            </a:r>
            <a:r>
              <a:rPr lang="en-US" dirty="0" smtClean="0">
                <a:solidFill>
                  <a:schemeClr val="bg1">
                    <a:lumMod val="50000"/>
                  </a:schemeClr>
                </a:solidFill>
              </a:rPr>
              <a:t>)</a:t>
            </a:r>
            <a:endParaRPr lang="en-US" dirty="0"/>
          </a:p>
          <a:p>
            <a:pPr lvl="1"/>
            <a:r>
              <a:rPr lang="en-US" dirty="0" smtClean="0"/>
              <a:t>Chronic? </a:t>
            </a:r>
            <a:r>
              <a:rPr lang="en-US" dirty="0" smtClean="0">
                <a:solidFill>
                  <a:schemeClr val="bg1">
                    <a:lumMod val="50000"/>
                  </a:schemeClr>
                </a:solidFill>
              </a:rPr>
              <a:t>(</a:t>
            </a:r>
            <a:r>
              <a:rPr lang="en-US" i="1" dirty="0" err="1" smtClean="0">
                <a:solidFill>
                  <a:schemeClr val="bg1">
                    <a:lumMod val="50000"/>
                  </a:schemeClr>
                </a:solidFill>
              </a:rPr>
              <a:t>eg</a:t>
            </a:r>
            <a:r>
              <a:rPr lang="en-US" dirty="0" smtClean="0">
                <a:solidFill>
                  <a:schemeClr val="bg1">
                    <a:lumMod val="50000"/>
                  </a:schemeClr>
                </a:solidFill>
              </a:rPr>
              <a:t>, long- vs short-term)</a:t>
            </a:r>
            <a:endParaRPr lang="en-US" dirty="0">
              <a:solidFill>
                <a:schemeClr val="bg1">
                  <a:lumMod val="50000"/>
                </a:schemeClr>
              </a:solidFill>
            </a:endParaRPr>
          </a:p>
          <a:p>
            <a:endParaRPr lang="en-US" sz="2800" dirty="0" smtClean="0"/>
          </a:p>
          <a:p>
            <a:r>
              <a:rPr lang="en-US" sz="2800" dirty="0" smtClean="0"/>
              <a:t>Profile of patients inform how clinics can be structured</a:t>
            </a:r>
          </a:p>
          <a:p>
            <a:endParaRPr lang="en-US" dirty="0"/>
          </a:p>
          <a:p>
            <a:r>
              <a:rPr lang="en-US" sz="2400" dirty="0" smtClean="0"/>
              <a:t>Use classification systems to simplify the 100k distinct dx codes</a:t>
            </a:r>
            <a:endParaRPr lang="en-US" sz="2400" dirty="0"/>
          </a:p>
        </p:txBody>
      </p:sp>
    </p:spTree>
    <p:extLst>
      <p:ext uri="{BB962C8B-B14F-4D97-AF65-F5344CB8AC3E}">
        <p14:creationId xmlns:p14="http://schemas.microsoft.com/office/powerpoint/2010/main" val="3214299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0" y="964842"/>
            <a:ext cx="12192000" cy="4928315"/>
          </a:xfrm>
          <a:prstGeom prst="rect">
            <a:avLst/>
          </a:prstGeom>
        </p:spPr>
      </p:pic>
    </p:spTree>
    <p:extLst>
      <p:ext uri="{BB962C8B-B14F-4D97-AF65-F5344CB8AC3E}">
        <p14:creationId xmlns:p14="http://schemas.microsoft.com/office/powerpoint/2010/main" val="1785009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41"/>
            <a:ext cx="10515600" cy="1102847"/>
          </a:xfrm>
        </p:spPr>
        <p:txBody>
          <a:bodyPr/>
          <a:lstStyle/>
          <a:p>
            <a:r>
              <a:rPr lang="en-US" dirty="0" smtClean="0"/>
              <a:t>Automated scripts</a:t>
            </a:r>
            <a:endParaRPr lang="en-US" dirty="0"/>
          </a:p>
        </p:txBody>
      </p:sp>
      <p:sp>
        <p:nvSpPr>
          <p:cNvPr id="3" name="Content Placeholder 2"/>
          <p:cNvSpPr>
            <a:spLocks noGrp="1"/>
          </p:cNvSpPr>
          <p:nvPr>
            <p:ph idx="1"/>
          </p:nvPr>
        </p:nvSpPr>
        <p:spPr>
          <a:xfrm>
            <a:off x="234175" y="1471961"/>
            <a:ext cx="11574965" cy="4705002"/>
          </a:xfrm>
        </p:spPr>
        <p:txBody>
          <a:bodyPr/>
          <a:lstStyle/>
          <a:p>
            <a:r>
              <a:rPr lang="en-US" dirty="0"/>
              <a:t>project-specific tasks that run repeatedly </a:t>
            </a:r>
            <a:r>
              <a:rPr lang="en-US" dirty="0" smtClean="0"/>
              <a:t/>
            </a:r>
            <a:br>
              <a:rPr lang="en-US" dirty="0" smtClean="0"/>
            </a:br>
            <a:r>
              <a:rPr lang="en-US" dirty="0" smtClean="0"/>
              <a:t/>
            </a:r>
            <a:br>
              <a:rPr lang="en-US" dirty="0" smtClean="0"/>
            </a:br>
            <a:r>
              <a:rPr lang="en-US" dirty="0" smtClean="0"/>
              <a:t>(Aside </a:t>
            </a:r>
            <a:r>
              <a:rPr lang="en-US" dirty="0" smtClean="0"/>
              <a:t>from the formal CDW pipeline that occurs on the database </a:t>
            </a:r>
            <a:r>
              <a:rPr lang="en-US" dirty="0" smtClean="0"/>
              <a:t>server).  </a:t>
            </a:r>
            <a:endParaRPr lang="en-US" dirty="0" smtClean="0"/>
          </a:p>
          <a:p>
            <a:endParaRPr lang="en-US" dirty="0"/>
          </a:p>
          <a:p>
            <a:r>
              <a:rPr lang="en-US" dirty="0" smtClean="0"/>
              <a:t>The output is directed to locations accessible only to the study team</a:t>
            </a:r>
            <a:endParaRPr lang="en-US" dirty="0"/>
          </a:p>
        </p:txBody>
      </p:sp>
      <p:pic>
        <p:nvPicPr>
          <p:cNvPr id="6" name="Picture 5"/>
          <p:cNvPicPr>
            <a:picLocks noChangeAspect="1"/>
          </p:cNvPicPr>
          <p:nvPr/>
        </p:nvPicPr>
        <p:blipFill>
          <a:blip r:embed="rId3"/>
          <a:stretch>
            <a:fillRect/>
          </a:stretch>
        </p:blipFill>
        <p:spPr>
          <a:xfrm>
            <a:off x="4876800" y="3762375"/>
            <a:ext cx="7315200" cy="3095625"/>
          </a:xfrm>
          <a:prstGeom prst="rect">
            <a:avLst/>
          </a:prstGeom>
        </p:spPr>
      </p:pic>
    </p:spTree>
    <p:extLst>
      <p:ext uri="{BB962C8B-B14F-4D97-AF65-F5344CB8AC3E}">
        <p14:creationId xmlns:p14="http://schemas.microsoft.com/office/powerpoint/2010/main" val="3459023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20178" y="1276138"/>
            <a:ext cx="6871822" cy="5581862"/>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7" name="Title 1"/>
          <p:cNvSpPr>
            <a:spLocks noGrp="1"/>
          </p:cNvSpPr>
          <p:nvPr>
            <p:ph type="title"/>
          </p:nvPr>
        </p:nvSpPr>
        <p:spPr>
          <a:xfrm>
            <a:off x="483476" y="187326"/>
            <a:ext cx="11136095" cy="921808"/>
          </a:xfrm>
        </p:spPr>
        <p:txBody>
          <a:bodyPr>
            <a:normAutofit/>
          </a:bodyPr>
          <a:lstStyle/>
          <a:p>
            <a:r>
              <a:rPr lang="en-US" sz="4000" b="1" i="1" dirty="0" smtClean="0">
                <a:solidFill>
                  <a:srgbClr val="0070C0"/>
                </a:solidFill>
              </a:rPr>
              <a:t>A variety of categorization systems are available</a:t>
            </a:r>
            <a:endParaRPr lang="en-US" sz="4000" dirty="0">
              <a:solidFill>
                <a:srgbClr val="0070C0"/>
              </a:solidFill>
            </a:endParaRPr>
          </a:p>
        </p:txBody>
      </p:sp>
      <p:sp>
        <p:nvSpPr>
          <p:cNvPr id="9" name="Content Placeholder 2"/>
          <p:cNvSpPr>
            <a:spLocks noGrp="1"/>
          </p:cNvSpPr>
          <p:nvPr>
            <p:ph idx="1"/>
          </p:nvPr>
        </p:nvSpPr>
        <p:spPr>
          <a:xfrm>
            <a:off x="122663" y="1003610"/>
            <a:ext cx="5129561" cy="5854390"/>
          </a:xfrm>
        </p:spPr>
        <p:txBody>
          <a:bodyPr>
            <a:normAutofit/>
          </a:bodyPr>
          <a:lstStyle/>
          <a:p>
            <a:r>
              <a:rPr lang="en-US" sz="2800" dirty="0" smtClean="0"/>
              <a:t>In theory, most </a:t>
            </a:r>
            <a:r>
              <a:rPr lang="en-US" dirty="0" smtClean="0"/>
              <a:t>concepts</a:t>
            </a:r>
            <a:r>
              <a:rPr lang="en-US" sz="2800" dirty="0" smtClean="0"/>
              <a:t> in an EMR can be categorized.</a:t>
            </a:r>
          </a:p>
          <a:p>
            <a:pPr lvl="1"/>
            <a:r>
              <a:rPr lang="en-US" dirty="0" err="1" smtClean="0"/>
              <a:t>dxs</a:t>
            </a:r>
            <a:r>
              <a:rPr lang="en-US" dirty="0" smtClean="0"/>
              <a:t> </a:t>
            </a:r>
            <a:r>
              <a:rPr lang="en-US" dirty="0"/>
              <a:t>are the cleanest </a:t>
            </a:r>
            <a:endParaRPr lang="en-US" dirty="0" smtClean="0"/>
          </a:p>
          <a:p>
            <a:pPr lvl="1"/>
            <a:r>
              <a:rPr lang="en-US" dirty="0" smtClean="0"/>
              <a:t>labs </a:t>
            </a:r>
            <a:r>
              <a:rPr lang="en-US" dirty="0"/>
              <a:t>are the worst</a:t>
            </a:r>
          </a:p>
          <a:p>
            <a:pPr marL="0" indent="0">
              <a:buNone/>
            </a:pPr>
            <a:endParaRPr lang="en-US" sz="2800" dirty="0" smtClean="0"/>
          </a:p>
          <a:p>
            <a:r>
              <a:rPr lang="en-US" sz="2800" dirty="0" smtClean="0"/>
              <a:t>10+ dx categorization schemes are published.  </a:t>
            </a:r>
            <a:r>
              <a:rPr lang="en-US" dirty="0" smtClean="0"/>
              <a:t>Choose the one(s) best suited for your population </a:t>
            </a:r>
            <a:r>
              <a:rPr lang="en-US" smtClean="0"/>
              <a:t>and hypothesis</a:t>
            </a:r>
            <a:endParaRPr lang="en-US" sz="2400" dirty="0"/>
          </a:p>
        </p:txBody>
      </p:sp>
    </p:spTree>
    <p:extLst>
      <p:ext uri="{BB962C8B-B14F-4D97-AF65-F5344CB8AC3E}">
        <p14:creationId xmlns:p14="http://schemas.microsoft.com/office/powerpoint/2010/main" val="1847684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2124685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 Slides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307232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29826969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34996231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6008606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85155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1739515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99521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1560234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11016</TotalTime>
  <Words>6023</Words>
  <Application>Microsoft Office PowerPoint</Application>
  <PresentationFormat>Widescreen</PresentationFormat>
  <Paragraphs>930</Paragraphs>
  <Slides>82</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Aharoni</vt:lpstr>
      <vt:lpstr>Arial</vt:lpstr>
      <vt:lpstr>Calibri</vt:lpstr>
      <vt:lpstr>Calibri Light</vt:lpstr>
      <vt:lpstr>Times New Roman</vt:lpstr>
      <vt:lpstr>Office Theme</vt:lpstr>
      <vt:lpstr>Leveraging OUHSC Bioinformatics to Inform Research &amp; Practice</vt:lpstr>
      <vt:lpstr>Terms</vt:lpstr>
      <vt:lpstr>Ecosystem Architecture</vt:lpstr>
      <vt:lpstr>HSC Data Sources</vt:lpstr>
      <vt:lpstr>PowerPoint Presentation</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Akande-medically-complex-1</vt:lpstr>
      <vt:lpstr>Complex and/or Chronic</vt:lpstr>
      <vt:lpstr>PowerPoint Presentation</vt:lpstr>
      <vt:lpstr>Automated scripts</vt:lpstr>
      <vt:lpstr>A variety of categorization systems are available</vt:lpstr>
      <vt:lpstr>Diabetic Transitions of Care</vt:lpstr>
      <vt:lpstr>Diabetic Transitions of Care</vt:lpstr>
      <vt:lpstr>Diabetic Transitions of Care</vt:lpstr>
      <vt:lpstr>Diabetes Care &amp; Transition Studies</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Thank you</vt:lpstr>
      <vt:lpstr>Extra Slides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lpstr>Mathematica</vt:lpstr>
      <vt:lpstr>Mathematica: Clinical Quality Measure for ADHD</vt:lpstr>
      <vt:lpstr>Mathematica</vt:lpstr>
      <vt:lpstr>Pharmacist-led T2DM Care</vt:lpstr>
      <vt:lpstr>Pharmacist-led T2DM Care</vt:lpstr>
      <vt:lpstr>Pharmacist-led T2DM Care</vt:lpstr>
      <vt:lpstr>Future Applications:  Disease Surveillance &amp; Learning Health Systems</vt:lpstr>
      <vt:lpstr>PowerPoint Presentation</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209</cp:revision>
  <dcterms:created xsi:type="dcterms:W3CDTF">2019-06-04T17:44:43Z</dcterms:created>
  <dcterms:modified xsi:type="dcterms:W3CDTF">2020-06-24T14:34:49Z</dcterms:modified>
</cp:coreProperties>
</file>